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57" autoAdjust="0"/>
  </p:normalViewPr>
  <p:slideViewPr>
    <p:cSldViewPr snapToGrid="0">
      <p:cViewPr varScale="1">
        <p:scale>
          <a:sx n="55" d="100"/>
          <a:sy n="55" d="100"/>
        </p:scale>
        <p:origin x="10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EF751-4ACC-43E6-BD55-E4CEDD865E11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5593F-D8A4-4C59-B092-5C1C59C9A64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926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  <a:ea typeface="Calibri" panose="020F0502020204030204" pitchFamily="34" charset="0"/>
              </a:rPr>
              <a:t>“Project - a planned piece of work that has a particular aim”, Macmillan Dictionary</a:t>
            </a:r>
            <a:endParaRPr lang="bg-BG" dirty="0"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effectLst/>
              </a:rPr>
              <a:t>“A project is a set of tasks which must be completed in order to arrive at a particular goal or outcome” – www.projectmanager.com</a:t>
            </a:r>
            <a:br>
              <a:rPr lang="bg-BG" dirty="0">
                <a:effectLst/>
                <a:ea typeface="Calibri" panose="020F0502020204030204" pitchFamily="34" charset="0"/>
              </a:rPr>
            </a:br>
            <a:endParaRPr lang="bg-BG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effectLst/>
              <a:ea typeface="Calibri" panose="020F0502020204030204" pitchFamily="34" charset="0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295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245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Extrinsic: </a:t>
            </a:r>
            <a:r>
              <a:rPr lang="bg-BG" dirty="0"/>
              <a:t>Даваме 0.50 към срочната оценка, ако прочетат 3 адаптирани </a:t>
            </a:r>
            <a:r>
              <a:rPr lang="en-GB" dirty="0"/>
              <a:t>readers </a:t>
            </a:r>
            <a:r>
              <a:rPr lang="bg-BG" dirty="0"/>
              <a:t>или махаме 0.50 от нея. В момента, в който изчезне стимула, изчезва и мотивацията.</a:t>
            </a:r>
          </a:p>
          <a:p>
            <a:r>
              <a:rPr lang="en-GB" dirty="0"/>
              <a:t>Learner Autonomy </a:t>
            </a:r>
            <a:r>
              <a:rPr lang="bg-BG" dirty="0"/>
              <a:t>е важна тема в образованието, особено по чужди езици, защото развиването ѝ е предпоставка за успех извън училище;</a:t>
            </a:r>
          </a:p>
          <a:p>
            <a:r>
              <a:rPr lang="bg-BG" b="1" u="sng" dirty="0"/>
              <a:t>Дигитални умения </a:t>
            </a:r>
            <a:r>
              <a:rPr lang="bg-BG" dirty="0"/>
              <a:t>– ползване на платформи, програми, приложения и т.н. </a:t>
            </a:r>
            <a:r>
              <a:rPr lang="bg-BG" b="1" u="sng" dirty="0"/>
              <a:t>по начин свързан със задачи от реалния живот</a:t>
            </a:r>
            <a:r>
              <a:rPr lang="bg-BG" b="0" u="none" dirty="0"/>
              <a:t> </a:t>
            </a:r>
            <a:r>
              <a:rPr lang="en-GB" b="0" u="none" dirty="0"/>
              <a:t>FB </a:t>
            </a:r>
            <a:r>
              <a:rPr lang="bg-BG" b="0" u="none" dirty="0"/>
              <a:t>събитие – социални каузи, маркетинг, рожден ден. </a:t>
            </a:r>
            <a:r>
              <a:rPr lang="bg-BG" b="1" u="sng" dirty="0"/>
              <a:t>Медийни умения – </a:t>
            </a:r>
            <a:r>
              <a:rPr lang="bg-BG" b="0" u="none" dirty="0"/>
              <a:t>подбиране и използване на източници на информация  - ключове за по-нататъшно образование и професионално развитие. Не трябва да знаем всичко, а да знаем от къде да вземем информацията. </a:t>
            </a:r>
            <a:endParaRPr lang="bg-BG" b="1" u="sn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57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A2 – Fitness  - Use the videos as an example;  B1 Unit 6 Earth Print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1045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Целите: Какво искам да постигна с това? Какво искам моите ученици да знаят или могат повече след приключване на проекта. 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482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7311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Споделете я – нека учениците са наясно какво трябва да направят, за да получат висока оценка. Това ще фокусира работата им в правилната посока. 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2041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1.Не обезкуражавайте учениците с оценки върху проектната работа като такава докато не развият уменията си. 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По комплексната ОВ ще обърка децата. Няма да се ориентират върху кое точно да работят – 2,3 неща са достатъчни;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 Ако искате децата да добият истински трансферни умения, дайте детайлни указания какво могат да подобрят децата.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7758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PW is empowering – </a:t>
            </a:r>
            <a:r>
              <a:rPr lang="bg-BG" dirty="0"/>
              <a:t>ученика взима решения, има контрол над процеса и учи на много умения;</a:t>
            </a:r>
            <a:endParaRPr lang="en-GB" dirty="0"/>
          </a:p>
          <a:p>
            <a:pPr marL="228600" indent="-228600">
              <a:buAutoNum type="arabicPeriod"/>
            </a:pPr>
            <a:r>
              <a:rPr lang="bg-BG" dirty="0"/>
              <a:t>Учителят вече е ментор – дава напътствия, така че ученикът да се справи. Поемете отговорността и трудът ви ще бъде възнаграден;</a:t>
            </a:r>
          </a:p>
          <a:p>
            <a:pPr marL="228600" indent="-228600">
              <a:buAutoNum type="arabicPeriod"/>
            </a:pP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5593F-D8A4-4C59-B092-5C1C59C9A64A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694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852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433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504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3819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1130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439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249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068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89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884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45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72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004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709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F9CE2D3-1F4D-4CED-9DA4-0F6962409DF6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1D92F19-1242-41E2-98C0-32884DE403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222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F6aCVxQWFU&amp;ab_channel=kids.clou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sitbruges.be/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millaneducationeverywher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FF68513-7C65-488D-8DD6-5561A28F6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/>
              <a:t>Проектната работа </a:t>
            </a:r>
            <a:br>
              <a:rPr lang="bg-BG"/>
            </a:br>
            <a:r>
              <a:rPr lang="bg-BG"/>
              <a:t>в </a:t>
            </a:r>
            <a:r>
              <a:rPr lang="bg-BG" dirty="0"/>
              <a:t>обучението по английски език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B33A4152-0EC3-48BC-97C4-B0E6D14C1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47275"/>
          </a:xfrm>
        </p:spPr>
        <p:txBody>
          <a:bodyPr>
            <a:normAutofit/>
          </a:bodyPr>
          <a:lstStyle/>
          <a:p>
            <a:pPr algn="ctr"/>
            <a:r>
              <a:rPr lang="bg-BG" sz="2000" dirty="0"/>
              <a:t>Първо ОУ „Св. Св. Кирил и Методий“, гр. Гоце Делчев</a:t>
            </a:r>
          </a:p>
          <a:p>
            <a:pPr algn="ctr"/>
            <a:r>
              <a:rPr lang="bg-BG" sz="2000" dirty="0"/>
              <a:t>Изготвил: Дафинка Попова</a:t>
            </a:r>
          </a:p>
        </p:txBody>
      </p:sp>
    </p:spTree>
    <p:extLst>
      <p:ext uri="{BB962C8B-B14F-4D97-AF65-F5344CB8AC3E}">
        <p14:creationId xmlns:p14="http://schemas.microsoft.com/office/powerpoint/2010/main" val="201844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5353645-34BB-424B-8012-734CAC75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Ами най-малките?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100DEAA-42DD-42B1-93AC-6DC04CD3E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Опростете задачата максимално;</a:t>
            </a:r>
            <a:br>
              <a:rPr lang="bg-BG" dirty="0"/>
            </a:br>
            <a:endParaRPr lang="bg-BG" dirty="0"/>
          </a:p>
          <a:p>
            <a:r>
              <a:rPr lang="en-GB" dirty="0"/>
              <a:t>How to build a farm?</a:t>
            </a:r>
            <a:r>
              <a:rPr lang="bg-BG" dirty="0"/>
              <a:t>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https://www.youtube.com/watch?v=BF6aCVxQWFU&amp;ab_channel=kids.cloud</a:t>
            </a:r>
            <a:r>
              <a:rPr lang="bg-BG" dirty="0"/>
              <a:t> </a:t>
            </a:r>
            <a:br>
              <a:rPr lang="bg-BG" dirty="0"/>
            </a:br>
            <a:endParaRPr lang="bg-BG" dirty="0"/>
          </a:p>
          <a:p>
            <a:r>
              <a:rPr lang="en-GB" dirty="0"/>
              <a:t>Th</a:t>
            </a:r>
            <a:r>
              <a:rPr lang="bg-BG" dirty="0"/>
              <a:t>е </a:t>
            </a:r>
            <a:r>
              <a:rPr lang="en-US" dirty="0"/>
              <a:t>f</a:t>
            </a:r>
            <a:r>
              <a:rPr lang="en-GB" dirty="0"/>
              <a:t>arm animals:</a:t>
            </a:r>
            <a:endParaRPr lang="bg-BG" dirty="0"/>
          </a:p>
          <a:p>
            <a:r>
              <a:rPr lang="en-GB" dirty="0"/>
              <a:t>A horse – big, brown, 4 legs and a tail</a:t>
            </a:r>
          </a:p>
          <a:p>
            <a:r>
              <a:rPr lang="en-GB" dirty="0"/>
              <a:t>A chicken – small, white and red, 2 legs and wings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2969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48BCA93-8DBC-4777-BE19-CA49622C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 да оценим проектната работа?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4DEED91-AA4A-4374-A6B2-1C3F02E5F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Оценъчна матрица</a:t>
            </a:r>
            <a:r>
              <a:rPr lang="en-GB" dirty="0"/>
              <a:t> (Rubrics)</a:t>
            </a:r>
            <a:r>
              <a:rPr lang="bg-BG" dirty="0"/>
              <a:t>:</a:t>
            </a:r>
          </a:p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endParaRPr lang="bg-BG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541526E-5B5F-4720-86F9-68869AB40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87522"/>
              </p:ext>
            </p:extLst>
          </p:nvPr>
        </p:nvGraphicFramePr>
        <p:xfrm>
          <a:off x="1082090" y="3325981"/>
          <a:ext cx="8541306" cy="3261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551">
                  <a:extLst>
                    <a:ext uri="{9D8B030D-6E8A-4147-A177-3AD203B41FA5}">
                      <a16:colId xmlns:a16="http://schemas.microsoft.com/office/drawing/2014/main" val="2964138446"/>
                    </a:ext>
                  </a:extLst>
                </a:gridCol>
                <a:gridCol w="1348226">
                  <a:extLst>
                    <a:ext uri="{9D8B030D-6E8A-4147-A177-3AD203B41FA5}">
                      <a16:colId xmlns:a16="http://schemas.microsoft.com/office/drawing/2014/main" val="2394785489"/>
                    </a:ext>
                  </a:extLst>
                </a:gridCol>
                <a:gridCol w="1498876">
                  <a:extLst>
                    <a:ext uri="{9D8B030D-6E8A-4147-A177-3AD203B41FA5}">
                      <a16:colId xmlns:a16="http://schemas.microsoft.com/office/drawing/2014/main" val="2276623685"/>
                    </a:ext>
                  </a:extLst>
                </a:gridCol>
                <a:gridCol w="1423551">
                  <a:extLst>
                    <a:ext uri="{9D8B030D-6E8A-4147-A177-3AD203B41FA5}">
                      <a16:colId xmlns:a16="http://schemas.microsoft.com/office/drawing/2014/main" val="2099465991"/>
                    </a:ext>
                  </a:extLst>
                </a:gridCol>
                <a:gridCol w="1423551">
                  <a:extLst>
                    <a:ext uri="{9D8B030D-6E8A-4147-A177-3AD203B41FA5}">
                      <a16:colId xmlns:a16="http://schemas.microsoft.com/office/drawing/2014/main" val="1602389681"/>
                    </a:ext>
                  </a:extLst>
                </a:gridCol>
                <a:gridCol w="1423551">
                  <a:extLst>
                    <a:ext uri="{9D8B030D-6E8A-4147-A177-3AD203B41FA5}">
                      <a16:colId xmlns:a16="http://schemas.microsoft.com/office/drawing/2014/main" val="826364473"/>
                    </a:ext>
                  </a:extLst>
                </a:gridCol>
              </a:tblGrid>
              <a:tr h="14391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Граматична употреба</a:t>
                      </a:r>
                      <a:b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(grammar use)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1т. – Има верни употреби на бъдеще време, но предимно са грешни. 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2т. – Значителна част от формите са правилни, но повечето са грешни.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3т.Правилната употреба е доминираща.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4т. Почти всички/всички употреби са правилни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699841"/>
                  </a:ext>
                </a:extLst>
              </a:tr>
              <a:tr h="10253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Произношение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(speaking)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1т.- Правилно произношение…..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2т.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3т.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4т.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120808"/>
                  </a:ext>
                </a:extLst>
              </a:tr>
              <a:tr h="4046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Богатство на речта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(vocabulary)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512982"/>
                  </a:ext>
                </a:extLst>
              </a:tr>
              <a:tr h="392048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44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790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0C4E313-297C-4730-863E-2C2FB8798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46" y="555585"/>
            <a:ext cx="10305552" cy="1458410"/>
          </a:xfrm>
        </p:spPr>
        <p:txBody>
          <a:bodyPr/>
          <a:lstStyle/>
          <a:p>
            <a:r>
              <a:rPr lang="bg-BG" sz="4000" dirty="0"/>
              <a:t>Съвети за оценяване на проекта:</a:t>
            </a:r>
            <a:br>
              <a:rPr lang="bg-BG" sz="4000" dirty="0"/>
            </a:b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DDA1838-EA51-44CF-9856-5476C56AC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g-BG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/>
              <a:t>Не бързайте с оценка на проекта и неезиковите умения;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/>
              <a:t>Не оценявайте всичко, което можете;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/>
              <a:t>Бъдете конструктивни – „Учим не за училището, а за живота</a:t>
            </a:r>
            <a:r>
              <a:rPr lang="en-GB" sz="2000" dirty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27084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9126A18-D4C8-48E7-89A0-53EDA176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Заключение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B6F12CC-1EAA-4115-8272-AADF49CA7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Project work as a </a:t>
            </a:r>
            <a:r>
              <a:rPr lang="bg-BG" sz="2000" dirty="0"/>
              <a:t> </a:t>
            </a:r>
            <a:r>
              <a:rPr lang="en-GB" sz="2000" dirty="0"/>
              <a:t>student-</a:t>
            </a:r>
            <a:r>
              <a:rPr lang="en-GB" sz="2000" dirty="0" err="1"/>
              <a:t>centered</a:t>
            </a:r>
            <a:r>
              <a:rPr lang="en-GB" sz="2000" dirty="0"/>
              <a:t> learning process;</a:t>
            </a:r>
            <a:endParaRPr lang="bg-BG" sz="2000" dirty="0"/>
          </a:p>
          <a:p>
            <a:r>
              <a:rPr lang="en-GB" sz="2000" dirty="0"/>
              <a:t>The teacher as a driving force;</a:t>
            </a:r>
          </a:p>
          <a:p>
            <a:r>
              <a:rPr lang="en-GB" sz="2000" dirty="0"/>
              <a:t>Be patient, aim for the long run.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10864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5073340-E50D-436E-99FE-05EE1B4A3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Програма	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15A6EEE-C0D8-4232-83C1-F46BAD0C4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Какво е проектна работа?</a:t>
            </a:r>
          </a:p>
          <a:p>
            <a:pPr marL="13716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Защо да изберем проектната работа в обучението по английски език?</a:t>
            </a:r>
          </a:p>
          <a:p>
            <a:pPr marL="13716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Как да я въведем в практиката си?</a:t>
            </a:r>
          </a:p>
          <a:p>
            <a:pPr marL="13716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Как да оценим проектната работа?</a:t>
            </a:r>
          </a:p>
          <a:p>
            <a:endParaRPr lang="bg-BG" sz="3200" dirty="0"/>
          </a:p>
        </p:txBody>
      </p:sp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B874D3BA-B883-4476-B4B8-5FAC387B93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8"/>
          <a:stretch/>
        </p:blipFill>
        <p:spPr>
          <a:xfrm>
            <a:off x="9621028" y="241380"/>
            <a:ext cx="1782813" cy="177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78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7210EB1-4FE2-4516-9F78-8815AB4B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Какво е проектна работа?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6775655-2291-429F-B9DF-5D97C4836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>
                <a:effectLst/>
                <a:ea typeface="Calibri" panose="020F0502020204030204" pitchFamily="34" charset="0"/>
              </a:rPr>
              <a:t>„Проектната работа е свързана със задача, която се изпълнява за дълъг период от време и има изискване за завършен продукт. Тя изисква ресурси (времеви, човешки и  материални) и развива набор от различни умения.“</a:t>
            </a:r>
            <a:r>
              <a:rPr lang="en-GB" dirty="0">
                <a:effectLst/>
                <a:ea typeface="Calibri" panose="020F0502020204030204" pitchFamily="34" charset="0"/>
              </a:rPr>
              <a:t> British Council</a:t>
            </a:r>
          </a:p>
          <a:p>
            <a:endParaRPr lang="en-GB" dirty="0">
              <a:effectLst/>
              <a:ea typeface="Calibri" panose="020F0502020204030204" pitchFamily="34" charset="0"/>
            </a:endParaRPr>
          </a:p>
          <a:p>
            <a:r>
              <a:rPr lang="en-GB" dirty="0">
                <a:effectLst/>
                <a:ea typeface="Calibri" panose="020F0502020204030204" pitchFamily="34" charset="0"/>
              </a:rPr>
              <a:t>“Project - a planned piece of work that has a particular aim”, Macmillan Dictionary</a:t>
            </a:r>
          </a:p>
        </p:txBody>
      </p:sp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2B40F590-ED37-46EB-92E1-C932740C7C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7" b="14830"/>
          <a:stretch/>
        </p:blipFill>
        <p:spPr>
          <a:xfrm>
            <a:off x="8692687" y="1037443"/>
            <a:ext cx="2680599" cy="179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A1E4539-7F66-450E-871E-2B2262F9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C6A0CC4-E541-48FE-8C15-655E2A7150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901961"/>
              </p:ext>
            </p:extLst>
          </p:nvPr>
        </p:nvGraphicFramePr>
        <p:xfrm>
          <a:off x="809999" y="4266471"/>
          <a:ext cx="105536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899">
                  <a:extLst>
                    <a:ext uri="{9D8B030D-6E8A-4147-A177-3AD203B41FA5}">
                      <a16:colId xmlns:a16="http://schemas.microsoft.com/office/drawing/2014/main" val="3799570898"/>
                    </a:ext>
                  </a:extLst>
                </a:gridCol>
                <a:gridCol w="3517899">
                  <a:extLst>
                    <a:ext uri="{9D8B030D-6E8A-4147-A177-3AD203B41FA5}">
                      <a16:colId xmlns:a16="http://schemas.microsoft.com/office/drawing/2014/main" val="3359490899"/>
                    </a:ext>
                  </a:extLst>
                </a:gridCol>
                <a:gridCol w="3517899">
                  <a:extLst>
                    <a:ext uri="{9D8B030D-6E8A-4147-A177-3AD203B41FA5}">
                      <a16:colId xmlns:a16="http://schemas.microsoft.com/office/drawing/2014/main" val="3520368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Упражнения от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SB </a:t>
                      </a:r>
                      <a:r>
                        <a:rPr lang="bg-BG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WB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Проектна работа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067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Дълъг период 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176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Завършен продукт (не)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0850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Езикови умения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</a:t>
                      </a: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990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Други умения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1224617"/>
                  </a:ext>
                </a:extLst>
              </a:tr>
            </a:tbl>
          </a:graphicData>
        </a:graphic>
      </p:graphicFrame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8EA29EE-9CEE-483C-881C-B95672E3B96F}"/>
              </a:ext>
            </a:extLst>
          </p:cNvPr>
          <p:cNvSpPr txBox="1"/>
          <p:nvPr/>
        </p:nvSpPr>
        <p:spPr>
          <a:xfrm>
            <a:off x="810000" y="2324445"/>
            <a:ext cx="1055369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Пример за проект: Вие сте отишли на обмен в държава от ЕС и искате да 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организирате обиколка</a:t>
            </a:r>
            <a:r>
              <a:rPr lang="bg-BG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местни забележителности. 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Създайте събитие във </a:t>
            </a:r>
            <a:r>
              <a:rPr lang="en-GB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FB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което да 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представите местата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които ще посетите. Използвайте снимки и 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напишете описания към тях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Направете видео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представяне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събитието, в което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обяснявате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 ще протече то и защо трябва да се посети. </a:t>
            </a:r>
            <a:endParaRPr lang="bg-B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3502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2FCDCD4-0D18-4015-8535-C793949B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78" y="420555"/>
            <a:ext cx="10571998" cy="970450"/>
          </a:xfrm>
        </p:spPr>
        <p:txBody>
          <a:bodyPr/>
          <a:lstStyle/>
          <a:p>
            <a:r>
              <a:rPr lang="bg-BG" dirty="0"/>
              <a:t>Защо да въведем проектна работа?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8E5500F-A47F-41F7-A364-2FA3A7135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689643"/>
              </p:ext>
            </p:extLst>
          </p:nvPr>
        </p:nvGraphicFramePr>
        <p:xfrm>
          <a:off x="1797802" y="2045776"/>
          <a:ext cx="5388746" cy="235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373">
                  <a:extLst>
                    <a:ext uri="{9D8B030D-6E8A-4147-A177-3AD203B41FA5}">
                      <a16:colId xmlns:a16="http://schemas.microsoft.com/office/drawing/2014/main" val="4152188748"/>
                    </a:ext>
                  </a:extLst>
                </a:gridCol>
                <a:gridCol w="2694373">
                  <a:extLst>
                    <a:ext uri="{9D8B030D-6E8A-4147-A177-3AD203B41FA5}">
                      <a16:colId xmlns:a16="http://schemas.microsoft.com/office/drawing/2014/main" val="960550258"/>
                    </a:ext>
                  </a:extLst>
                </a:gridCol>
              </a:tblGrid>
              <a:tr h="5043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Language Skills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21C skills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717109"/>
                  </a:ext>
                </a:extLst>
              </a:tr>
              <a:tr h="455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Writing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4Cs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041019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Time-management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597149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Listening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Research Literacy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5027745"/>
                  </a:ext>
                </a:extLst>
              </a:tr>
              <a:tr h="455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Speaking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Digital Skills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569840"/>
                  </a:ext>
                </a:extLst>
              </a:tr>
            </a:tbl>
          </a:graphicData>
        </a:graphic>
      </p:graphicFrame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DC1562DE-662E-4304-B641-F8CEBDA39C4B}"/>
              </a:ext>
            </a:extLst>
          </p:cNvPr>
          <p:cNvSpPr txBox="1"/>
          <p:nvPr/>
        </p:nvSpPr>
        <p:spPr>
          <a:xfrm>
            <a:off x="1797802" y="4573640"/>
            <a:ext cx="7261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Пример за проект: Вие сте отишли на обмен в държава от ЕС и искате да </a:t>
            </a:r>
            <a:r>
              <a:rPr lang="bg-BG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организирате обиколка</a:t>
            </a:r>
            <a:r>
              <a:rPr lang="bg-BG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местни забележителности. </a:t>
            </a:r>
            <a:r>
              <a:rPr lang="bg-BG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Създайте събитие във </a:t>
            </a: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FB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което да </a:t>
            </a:r>
            <a:r>
              <a:rPr lang="bg-BG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представите местата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които ще посетите. Използвайте снимки и </a:t>
            </a:r>
            <a:r>
              <a:rPr lang="bg-BG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напишете описания към тях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bg-BG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Направете видео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представяне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събитието, в което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обяснявате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 ще протече то и защо трябва да се посети.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https://www.visitbruges.be/en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4576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AF51868-0C86-4E20-A3BB-8E7C62B8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Ползи от проектната работа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30A6534-4947-4744-8E6B-BBC187282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000" dirty="0"/>
              <a:t>1. </a:t>
            </a:r>
            <a:r>
              <a:rPr lang="bg-BG" sz="2000" b="1" dirty="0"/>
              <a:t>Повишена мотивация</a:t>
            </a:r>
            <a:r>
              <a:rPr lang="bg-BG" sz="2000" dirty="0"/>
              <a:t>: </a:t>
            </a:r>
            <a:r>
              <a:rPr lang="en-GB" sz="2000" dirty="0"/>
              <a:t>Intrinsic vs Extrinsic motivation</a:t>
            </a:r>
            <a:endParaRPr lang="bg-BG" sz="2000" dirty="0"/>
          </a:p>
          <a:p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Intrinsic: </a:t>
            </a:r>
            <a:r>
              <a:rPr lang="bg-BG" sz="2000" dirty="0"/>
              <a:t>Удовлетвореност от завършена задача, отдаване на значение (</a:t>
            </a:r>
            <a:r>
              <a:rPr lang="en-GB" sz="2000" dirty="0"/>
              <a:t>meaning), </a:t>
            </a:r>
            <a:r>
              <a:rPr lang="bg-BG" sz="2000" dirty="0"/>
              <a:t>личен интерес и преценка (</a:t>
            </a:r>
            <a:r>
              <a:rPr lang="en-GB" sz="2000" dirty="0"/>
              <a:t>discretion);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Extrinsic: </a:t>
            </a:r>
            <a:r>
              <a:rPr lang="bg-BG" sz="2000" dirty="0"/>
              <a:t>Наказание или награда при изпълнение;</a:t>
            </a:r>
            <a:r>
              <a:rPr lang="en-GB" sz="2000" dirty="0"/>
              <a:t> (</a:t>
            </a:r>
            <a:r>
              <a:rPr lang="en-GB" sz="2000" dirty="0" err="1"/>
              <a:t>Benabou</a:t>
            </a:r>
            <a:r>
              <a:rPr lang="en-GB" sz="2000" dirty="0"/>
              <a:t> and </a:t>
            </a:r>
            <a:r>
              <a:rPr lang="en-GB" sz="2000" dirty="0" err="1"/>
              <a:t>Tirole</a:t>
            </a:r>
            <a:r>
              <a:rPr lang="en-GB" sz="2000" dirty="0"/>
              <a:t>, 2003)</a:t>
            </a:r>
            <a:endParaRPr lang="bg-BG" sz="2000" dirty="0"/>
          </a:p>
          <a:p>
            <a:pPr>
              <a:buFont typeface="Wingdings" panose="05000000000000000000" pitchFamily="2" charset="2"/>
              <a:buChar char="v"/>
            </a:pPr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2. </a:t>
            </a:r>
            <a:r>
              <a:rPr lang="bg-BG" sz="2000" b="1" dirty="0"/>
              <a:t>Самостоятелност</a:t>
            </a:r>
            <a:r>
              <a:rPr lang="en-GB" sz="2000" dirty="0"/>
              <a:t> (Learner autonomy): </a:t>
            </a:r>
            <a:r>
              <a:rPr lang="bg-BG" sz="2000" dirty="0"/>
              <a:t>Организация и поемане на лична отговорност за резултатите в обучението;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/>
              <a:t>3. </a:t>
            </a:r>
            <a:r>
              <a:rPr lang="en-GB" sz="2000" b="1" dirty="0" err="1"/>
              <a:t>Interconectedness</a:t>
            </a:r>
            <a:r>
              <a:rPr lang="en-GB" sz="2000" b="1" dirty="0"/>
              <a:t> </a:t>
            </a:r>
            <a:r>
              <a:rPr lang="en-GB" sz="2000" dirty="0"/>
              <a:t>: </a:t>
            </a:r>
            <a:r>
              <a:rPr lang="bg-BG" sz="2000" dirty="0"/>
              <a:t>езикови</a:t>
            </a:r>
            <a:r>
              <a:rPr lang="en-GB" sz="2000" dirty="0"/>
              <a:t> </a:t>
            </a:r>
            <a:r>
              <a:rPr lang="bg-BG" sz="2000" dirty="0"/>
              <a:t>и дигитални умения, медийна грамотност</a:t>
            </a:r>
            <a:r>
              <a:rPr lang="en-GB" sz="2000" dirty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910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727A6E7-9AF8-47AB-A656-BC9C5F7C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53" y="447188"/>
            <a:ext cx="11220771" cy="970450"/>
          </a:xfrm>
        </p:spPr>
        <p:txBody>
          <a:bodyPr/>
          <a:lstStyle/>
          <a:p>
            <a:r>
              <a:rPr lang="en-GB" sz="3600" dirty="0"/>
              <a:t>Life skills and Project work with Gateway 2nd. Ed.</a:t>
            </a:r>
            <a:endParaRPr lang="bg-BG" sz="36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55BF0BA-CDAE-4A32-B354-72A6D799A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www.macmillaneducationeverywhere.com</a:t>
            </a:r>
            <a:r>
              <a:rPr lang="en-GB" sz="3600" dirty="0"/>
              <a:t>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90639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6A967D-888C-4A40-B09E-0061607B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 да въведем проектна работа в практиката си?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36E1549-8F6D-4A0B-9897-F6EB6A3E5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Autofit/>
          </a:bodyPr>
          <a:lstStyle/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Определете целите си: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Употреба на бъдеще време, подобряване на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speaking</a:t>
            </a:r>
            <a:r>
              <a:rPr lang="bg-BG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skills: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</a:t>
            </a:r>
            <a:r>
              <a:rPr lang="bg-BG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„Направете видео представяне на събитието (</a:t>
            </a:r>
            <a:r>
              <a:rPr lang="bg-BG" sz="2000" i="1" dirty="0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bg-BG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стно представяне), в което да обясните как ще протече събитието….“</a:t>
            </a:r>
          </a:p>
          <a:p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Дайте ясни изисквания: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„Вие сте отишли на обмен в държава от ЕС и искате да организирате обиколка на местни забележителности. Научете повече </a:t>
            </a:r>
            <a:r>
              <a:rPr lang="bg-BG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4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 тях 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 статии и документални видеа – мин 10 минути)</a:t>
            </a:r>
            <a:r>
              <a:rPr lang="bg-BG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създайте събитие във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FB,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което да представите местата, които ще посетите. Използвайте снимки 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2 бр. за всеки обект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и напишете описания към тях 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думи всяко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Направете видео представяне на събитието 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минути устно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което да обясните как ще протече събитието и защо трябва да се посети.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endParaRPr lang="bg-B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01027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20B9B0-37D5-44CD-AE82-F77C7CFD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8A38172-1F37-46DD-B977-EE395EB3E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9332"/>
          </a:xfrm>
        </p:spPr>
        <p:txBody>
          <a:bodyPr>
            <a:noAutofit/>
          </a:bodyPr>
          <a:lstStyle/>
          <a:p>
            <a:endParaRPr lang="bg-BG" sz="2000" dirty="0"/>
          </a:p>
          <a:p>
            <a:r>
              <a:rPr lang="bg-BG" sz="2000" dirty="0"/>
              <a:t>Създайте помощна структура:</a:t>
            </a:r>
          </a:p>
          <a:p>
            <a:pPr marL="0" indent="0">
              <a:buNone/>
            </a:pPr>
            <a:endParaRPr lang="bg-BG" sz="2000" dirty="0"/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bg-BG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frame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Определете етап за изпълнение на подзадачите. Учениците ще подредят по-лесно времето си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Пример:  Проучване – 3 дни, набавяне на мултимедия – 1 ден, създаване на писмено съдържание – 2 дни и т.н.;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bg-B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Checklist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качествено изпълнение: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Grammar and spelling check,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подходящи източници, гладкост на устното представяне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bg-B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bg-BG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Консултация за даване на обратна връзка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Учениците представят прогреса си преди крайния срок. Даване на напътствия. </a:t>
            </a:r>
            <a:endParaRPr lang="bg-B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2000" dirty="0"/>
          </a:p>
          <a:p>
            <a:endParaRPr lang="bg-BG" sz="2000" dirty="0"/>
          </a:p>
        </p:txBody>
      </p:sp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BCED69F7-EB2A-4D1B-A6C7-F81329C65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92" y="718768"/>
            <a:ext cx="2004203" cy="200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346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тировк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отировки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Котировки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TM03457503[[fn=Котировки]]</Template>
  <TotalTime>1152</TotalTime>
  <Words>1232</Words>
  <Application>Microsoft Office PowerPoint</Application>
  <PresentationFormat>Широк екран</PresentationFormat>
  <Paragraphs>141</Paragraphs>
  <Slides>13</Slides>
  <Notes>9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2</vt:lpstr>
      <vt:lpstr>Котировки</vt:lpstr>
      <vt:lpstr>Проектната работа  в обучението по английски език</vt:lpstr>
      <vt:lpstr>Програма </vt:lpstr>
      <vt:lpstr>Какво е проектна работа?</vt:lpstr>
      <vt:lpstr>Презентация на PowerPoint</vt:lpstr>
      <vt:lpstr>Защо да въведем проектна работа?</vt:lpstr>
      <vt:lpstr>Ползи от проектната работа</vt:lpstr>
      <vt:lpstr>Life skills and Project work with Gateway 2nd. Ed.</vt:lpstr>
      <vt:lpstr>Как да въведем проектна работа в практиката си?</vt:lpstr>
      <vt:lpstr> </vt:lpstr>
      <vt:lpstr>Ами най-малките?</vt:lpstr>
      <vt:lpstr>Как да оценим проектната работа?</vt:lpstr>
      <vt:lpstr>Съвети за оценяване на проекта: 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 работа в обучението по английски език</dc:title>
  <dc:creator/>
  <cp:lastModifiedBy>Дафинка А. Попова</cp:lastModifiedBy>
  <cp:revision>23</cp:revision>
  <dcterms:created xsi:type="dcterms:W3CDTF">2021-11-26T14:07:45Z</dcterms:created>
  <dcterms:modified xsi:type="dcterms:W3CDTF">2022-02-18T10:01:12Z</dcterms:modified>
</cp:coreProperties>
</file>